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9" r:id="rId2"/>
  </p:sldMasterIdLst>
  <p:notesMasterIdLst>
    <p:notesMasterId r:id="rId18"/>
  </p:notesMasterIdLst>
  <p:handoutMasterIdLst>
    <p:handoutMasterId r:id="rId19"/>
  </p:handoutMasterIdLst>
  <p:sldIdLst>
    <p:sldId id="258" r:id="rId3"/>
    <p:sldId id="507" r:id="rId4"/>
    <p:sldId id="257" r:id="rId5"/>
    <p:sldId id="259" r:id="rId6"/>
    <p:sldId id="512" r:id="rId7"/>
    <p:sldId id="536" r:id="rId8"/>
    <p:sldId id="560" r:id="rId9"/>
    <p:sldId id="506" r:id="rId10"/>
    <p:sldId id="526" r:id="rId11"/>
    <p:sldId id="508" r:id="rId12"/>
    <p:sldId id="509" r:id="rId13"/>
    <p:sldId id="559" r:id="rId14"/>
    <p:sldId id="277" r:id="rId15"/>
    <p:sldId id="411" r:id="rId16"/>
    <p:sldId id="261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等线" panose="02010600030101010101" pitchFamily="2" charset="-122"/>
      <p:regular r:id="rId28"/>
      <p:bold r:id="rId29"/>
    </p:embeddedFont>
    <p:embeddedFont>
      <p:font typeface="仿宋" panose="02010609060101010101" pitchFamily="49" charset="-122"/>
      <p:regular r:id="rId30"/>
    </p:embeddedFont>
    <p:embeddedFont>
      <p:font typeface="华文隶书" panose="02010800040101010101" pitchFamily="2" charset="-122"/>
      <p:regular r:id="rId31"/>
    </p:embeddedFont>
    <p:embeddedFont>
      <p:font typeface="微软雅黑" panose="020B0503020204020204" pitchFamily="34" charset="-122"/>
      <p:regular r:id="rId32"/>
      <p:bold r:id="rId33"/>
    </p:embeddedFont>
  </p:embeddedFontLst>
  <p:custDataLst>
    <p:tags r:id="rId34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等线" panose="02010600030101010101" pitchFamily="2" charset="-122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53">
          <p15:clr>
            <a:srgbClr val="A4A3A4"/>
          </p15:clr>
        </p15:guide>
        <p15:guide id="2" pos="37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990099"/>
    <a:srgbClr val="FF6600"/>
    <a:srgbClr val="FF00FF"/>
    <a:srgbClr val="00FF00"/>
    <a:srgbClr val="CC6600"/>
    <a:srgbClr val="FF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8"/>
    <p:restoredTop sz="87085"/>
  </p:normalViewPr>
  <p:slideViewPr>
    <p:cSldViewPr snapToGrid="0" showGuides="1">
      <p:cViewPr varScale="1">
        <p:scale>
          <a:sx n="99" d="100"/>
          <a:sy n="99" d="100"/>
        </p:scale>
        <p:origin x="1044" y="90"/>
      </p:cViewPr>
      <p:guideLst>
        <p:guide orient="horz" pos="3753"/>
        <p:guide pos="3786"/>
      </p:guideLst>
    </p:cSldViewPr>
  </p:slideViewPr>
  <p:outlineViewPr>
    <p:cViewPr>
      <p:scale>
        <a:sx n="33" d="100"/>
        <a:sy n="33" d="100"/>
      </p:scale>
      <p:origin x="0" y="4248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9BF6FFA-BBA8-403C-8B79-11DFE3983E34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t>‹#›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E54AAB2-BEC0-4B99-99E2-F17D3F9ACE73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  <a:t>‹#›</a:t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sz="1200" dirty="0">
                <a:latin typeface="Calibri" panose="020F0502020204030204" pitchFamily="34" charset="0"/>
              </a:rPr>
              <a:t>3</a:t>
            </a:fld>
            <a:endParaRPr lang="en-US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072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sz="1200" dirty="0">
                <a:latin typeface="Calibri" panose="020F0502020204030204" pitchFamily="34" charset="0"/>
              </a:rPr>
              <a:t>4</a:t>
            </a:fld>
            <a:endParaRPr lang="en-US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7891" name="文本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9939" name="文本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9155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491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sz="1200" dirty="0">
                <a:latin typeface="Calibri" panose="020F0502020204030204" pitchFamily="34" charset="0"/>
              </a:rPr>
              <a:t>13</a:t>
            </a:fld>
            <a:endParaRPr lang="en-US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588"/>
            <a:ext cx="12192000" cy="6856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297782"/>
            <a:ext cx="9144000" cy="1006475"/>
          </a:xfrm>
          <a:noFill/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7C0540D-2584-4D7F-B4D5-5CEF9D2AFA5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底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33100" y="-28575"/>
            <a:ext cx="1360488" cy="10191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接连接符 7"/>
          <p:cNvCxnSpPr/>
          <p:nvPr/>
        </p:nvCxnSpPr>
        <p:spPr>
          <a:xfrm>
            <a:off x="8610600" y="6594475"/>
            <a:ext cx="3582988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030288" y="6594475"/>
            <a:ext cx="4714875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5"/>
          <p:cNvSpPr txBox="1">
            <a:spLocks noChangeArrowheads="1"/>
          </p:cNvSpPr>
          <p:nvPr/>
        </p:nvSpPr>
        <p:spPr bwMode="auto">
          <a:xfrm>
            <a:off x="6096000" y="6405563"/>
            <a:ext cx="2420938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大健康信息产业的佼佼者</a:t>
            </a:r>
          </a:p>
        </p:txBody>
      </p:sp>
      <p:pic>
        <p:nvPicPr>
          <p:cNvPr id="12294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2800" y="6473825"/>
            <a:ext cx="250825" cy="22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5" name="图片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217963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80177" y="1297782"/>
            <a:ext cx="9144000" cy="1006475"/>
          </a:xfrm>
          <a:noFill/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7F8DC8-E001-4E36-A375-9C7F1EB0416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588"/>
            <a:ext cx="12192000" cy="6856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297782"/>
            <a:ext cx="9144000" cy="1006475"/>
          </a:xfrm>
          <a:noFill/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7C0540D-2584-4D7F-B4D5-5CEF9D2AFA5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7963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椭圆 7"/>
          <p:cNvSpPr/>
          <p:nvPr/>
        </p:nvSpPr>
        <p:spPr>
          <a:xfrm>
            <a:off x="1352550" y="871538"/>
            <a:ext cx="1655763" cy="1655763"/>
          </a:xfrm>
          <a:prstGeom prst="ellipse">
            <a:avLst/>
          </a:prstGeom>
          <a:noFill/>
          <a:ln w="63500">
            <a:solidFill>
              <a:srgbClr val="058ECD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1094" y="949986"/>
            <a:ext cx="7894277" cy="1128713"/>
          </a:xfr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2083141-A0E0-4973-AC43-B980B89404F4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小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581150" y="2179638"/>
            <a:ext cx="1241425" cy="1241425"/>
          </a:xfrm>
          <a:prstGeom prst="ellipse">
            <a:avLst/>
          </a:prstGeom>
          <a:noFill/>
          <a:ln w="63500">
            <a:solidFill>
              <a:srgbClr val="058ECD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5363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7963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6258" y="2292400"/>
            <a:ext cx="7747385" cy="970337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56258" y="3628782"/>
            <a:ext cx="5262869" cy="787174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79EF19-139F-48BE-A671-673E429718B4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510463" y="6594475"/>
            <a:ext cx="4681538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0" y="6594475"/>
            <a:ext cx="4714875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20"/>
          <p:cNvSpPr txBox="1">
            <a:spLocks noChangeArrowheads="1"/>
          </p:cNvSpPr>
          <p:nvPr/>
        </p:nvSpPr>
        <p:spPr bwMode="auto">
          <a:xfrm>
            <a:off x="5038725" y="6405563"/>
            <a:ext cx="2420938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大健康信息产业的佼佼者</a:t>
            </a:r>
          </a:p>
        </p:txBody>
      </p:sp>
      <p:pic>
        <p:nvPicPr>
          <p:cNvPr id="16389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35525" y="6473825"/>
            <a:ext cx="250825" cy="22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0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33100" y="-28575"/>
            <a:ext cx="1360488" cy="10191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2" name="直接连接符 11"/>
          <p:cNvCxnSpPr/>
          <p:nvPr/>
        </p:nvCxnSpPr>
        <p:spPr>
          <a:xfrm>
            <a:off x="0" y="933450"/>
            <a:ext cx="12192000" cy="0"/>
          </a:xfrm>
          <a:prstGeom prst="line">
            <a:avLst/>
          </a:prstGeom>
          <a:ln w="25400">
            <a:solidFill>
              <a:srgbClr val="1797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9234" y="177773"/>
            <a:ext cx="8113532" cy="739627"/>
          </a:xfrm>
          <a:noFill/>
        </p:spPr>
        <p:txBody>
          <a:bodyPr>
            <a:normAutofit/>
          </a:bodyPr>
          <a:lstStyle>
            <a:lvl1pPr algn="ctr"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68274"/>
            <a:ext cx="10515600" cy="3564392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442F4F-A52A-4012-9C97-0360F91AF5C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510463" y="6594475"/>
            <a:ext cx="4681538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0" y="6594475"/>
            <a:ext cx="4714875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9"/>
          <p:cNvSpPr txBox="1">
            <a:spLocks noChangeArrowheads="1"/>
          </p:cNvSpPr>
          <p:nvPr/>
        </p:nvSpPr>
        <p:spPr bwMode="auto">
          <a:xfrm>
            <a:off x="5038725" y="6405563"/>
            <a:ext cx="2420938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大健康信息产业的佼佼者</a:t>
            </a:r>
          </a:p>
        </p:txBody>
      </p:sp>
      <p:pic>
        <p:nvPicPr>
          <p:cNvPr id="17413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35525" y="6473825"/>
            <a:ext cx="250825" cy="22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4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33100" y="-28575"/>
            <a:ext cx="1360488" cy="10191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2" name="直接连接符 11"/>
          <p:cNvCxnSpPr/>
          <p:nvPr/>
        </p:nvCxnSpPr>
        <p:spPr>
          <a:xfrm>
            <a:off x="0" y="933450"/>
            <a:ext cx="12192000" cy="0"/>
          </a:xfrm>
          <a:prstGeom prst="line">
            <a:avLst/>
          </a:prstGeom>
          <a:ln w="25400">
            <a:solidFill>
              <a:srgbClr val="1797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79383"/>
            <a:ext cx="10515600" cy="719092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F65EF24-663D-451D-BAC3-18E6FE33CD2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510463" y="6594475"/>
            <a:ext cx="4681538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0" y="6594475"/>
            <a:ext cx="4714875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11"/>
          <p:cNvSpPr txBox="1">
            <a:spLocks noChangeArrowheads="1"/>
          </p:cNvSpPr>
          <p:nvPr/>
        </p:nvSpPr>
        <p:spPr bwMode="auto">
          <a:xfrm>
            <a:off x="5038725" y="6405563"/>
            <a:ext cx="2420938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禹卫书法行书简体" charset="-122"/>
                <a:ea typeface="禹卫书法行书简体" charset="-122"/>
                <a:cs typeface="+mn-cs"/>
              </a:rPr>
              <a:t>大健康信息产业的佼佼者</a:t>
            </a:r>
          </a:p>
        </p:txBody>
      </p:sp>
      <p:pic>
        <p:nvPicPr>
          <p:cNvPr id="18437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35525" y="6473825"/>
            <a:ext cx="250825" cy="22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8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33100" y="-28575"/>
            <a:ext cx="1360488" cy="10191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2" name="直接连接符 11"/>
          <p:cNvCxnSpPr/>
          <p:nvPr/>
        </p:nvCxnSpPr>
        <p:spPr>
          <a:xfrm>
            <a:off x="0" y="933450"/>
            <a:ext cx="12192000" cy="0"/>
          </a:xfrm>
          <a:prstGeom prst="line">
            <a:avLst/>
          </a:prstGeom>
          <a:ln w="25400">
            <a:solidFill>
              <a:srgbClr val="1797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26976"/>
            <a:ext cx="10515600" cy="56756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FA05D28-4780-4610-BF71-3C101892CD7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510463" y="6594475"/>
            <a:ext cx="4681538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0" y="6594475"/>
            <a:ext cx="4714875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5038725" y="6405563"/>
            <a:ext cx="2420938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大健康信息产业的佼佼者</a:t>
            </a:r>
          </a:p>
        </p:txBody>
      </p:sp>
      <p:pic>
        <p:nvPicPr>
          <p:cNvPr id="19461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35525" y="6473825"/>
            <a:ext cx="250825" cy="22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2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33100" y="-28575"/>
            <a:ext cx="1360488" cy="10191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2" name="直接连接符 11"/>
          <p:cNvCxnSpPr/>
          <p:nvPr/>
        </p:nvCxnSpPr>
        <p:spPr>
          <a:xfrm>
            <a:off x="0" y="933450"/>
            <a:ext cx="12192000" cy="0"/>
          </a:xfrm>
          <a:prstGeom prst="line">
            <a:avLst/>
          </a:prstGeom>
          <a:ln w="25400">
            <a:solidFill>
              <a:srgbClr val="1797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13593"/>
            <a:ext cx="10515600" cy="71909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01338DD-4C5B-4238-A971-B96200C5048C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75AE1C-8AA7-4096-8A5F-5531B90C486C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510463" y="6594475"/>
            <a:ext cx="4681538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0" y="6594475"/>
            <a:ext cx="4714875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5038725" y="6405563"/>
            <a:ext cx="2420938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大健康信息产业的佼佼者</a:t>
            </a:r>
          </a:p>
        </p:txBody>
      </p:sp>
      <p:pic>
        <p:nvPicPr>
          <p:cNvPr id="21509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35525" y="6473825"/>
            <a:ext cx="250825" cy="22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0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33100" y="-28575"/>
            <a:ext cx="1360488" cy="10191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2" name="直接连接符 11"/>
          <p:cNvCxnSpPr/>
          <p:nvPr/>
        </p:nvCxnSpPr>
        <p:spPr>
          <a:xfrm>
            <a:off x="0" y="933450"/>
            <a:ext cx="12192000" cy="0"/>
          </a:xfrm>
          <a:prstGeom prst="line">
            <a:avLst/>
          </a:prstGeom>
          <a:ln w="25400">
            <a:solidFill>
              <a:srgbClr val="1797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9079"/>
            <a:ext cx="10515600" cy="71909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965C24A-5F44-43D1-BDB5-9DE909958D93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7963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椭圆 7"/>
          <p:cNvSpPr/>
          <p:nvPr/>
        </p:nvSpPr>
        <p:spPr>
          <a:xfrm>
            <a:off x="1352550" y="871538"/>
            <a:ext cx="1655763" cy="1655763"/>
          </a:xfrm>
          <a:prstGeom prst="ellipse">
            <a:avLst/>
          </a:prstGeom>
          <a:noFill/>
          <a:ln w="63500">
            <a:solidFill>
              <a:srgbClr val="058ECD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1094" y="949986"/>
            <a:ext cx="7894277" cy="1128713"/>
          </a:xfr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2083141-A0E0-4973-AC43-B980B89404F4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底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33100" y="-28575"/>
            <a:ext cx="1360488" cy="10191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8" name="直接连接符 7"/>
          <p:cNvCxnSpPr/>
          <p:nvPr/>
        </p:nvCxnSpPr>
        <p:spPr>
          <a:xfrm>
            <a:off x="8610600" y="6594475"/>
            <a:ext cx="3582988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030288" y="6594475"/>
            <a:ext cx="4714875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15"/>
          <p:cNvSpPr txBox="1">
            <a:spLocks noChangeArrowheads="1"/>
          </p:cNvSpPr>
          <p:nvPr/>
        </p:nvSpPr>
        <p:spPr bwMode="auto">
          <a:xfrm>
            <a:off x="6096000" y="6405563"/>
            <a:ext cx="2420938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大健康信息产业的佼佼者</a:t>
            </a:r>
          </a:p>
        </p:txBody>
      </p:sp>
      <p:pic>
        <p:nvPicPr>
          <p:cNvPr id="22534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92800" y="6473825"/>
            <a:ext cx="250825" cy="22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5" name="图片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217963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80177" y="1297782"/>
            <a:ext cx="9144000" cy="1006475"/>
          </a:xfrm>
          <a:noFill/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13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7F8DC8-E001-4E36-A375-9C7F1EB0416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小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1581150" y="2179638"/>
            <a:ext cx="1241425" cy="1241425"/>
          </a:xfrm>
          <a:prstGeom prst="ellipse">
            <a:avLst/>
          </a:prstGeom>
          <a:noFill/>
          <a:ln w="63500">
            <a:solidFill>
              <a:srgbClr val="058ECD"/>
            </a:solidFill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3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217963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6258" y="2292400"/>
            <a:ext cx="7747385" cy="970337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56258" y="3628782"/>
            <a:ext cx="5262869" cy="787174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79EF19-139F-48BE-A671-673E429718B4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510463" y="6594475"/>
            <a:ext cx="4681538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0" y="6594475"/>
            <a:ext cx="4714875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20"/>
          <p:cNvSpPr txBox="1">
            <a:spLocks noChangeArrowheads="1"/>
          </p:cNvSpPr>
          <p:nvPr/>
        </p:nvSpPr>
        <p:spPr bwMode="auto">
          <a:xfrm>
            <a:off x="5038725" y="6405563"/>
            <a:ext cx="2420938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大健康信息产业的佼佼者</a:t>
            </a:r>
          </a:p>
        </p:txBody>
      </p:sp>
      <p:pic>
        <p:nvPicPr>
          <p:cNvPr id="6149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35525" y="6473825"/>
            <a:ext cx="250825" cy="22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0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33100" y="-28575"/>
            <a:ext cx="1360488" cy="10191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2" name="直接连接符 11"/>
          <p:cNvCxnSpPr/>
          <p:nvPr/>
        </p:nvCxnSpPr>
        <p:spPr>
          <a:xfrm>
            <a:off x="0" y="933450"/>
            <a:ext cx="12192000" cy="0"/>
          </a:xfrm>
          <a:prstGeom prst="line">
            <a:avLst/>
          </a:prstGeom>
          <a:ln w="25400">
            <a:solidFill>
              <a:srgbClr val="1797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39234" y="177773"/>
            <a:ext cx="8113532" cy="739627"/>
          </a:xfrm>
          <a:noFill/>
        </p:spPr>
        <p:txBody>
          <a:bodyPr>
            <a:normAutofit/>
          </a:bodyPr>
          <a:lstStyle>
            <a:lvl1pPr algn="ctr"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68274"/>
            <a:ext cx="10515600" cy="3564392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A442F4F-A52A-4012-9C97-0360F91AF5C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510463" y="6594475"/>
            <a:ext cx="4681538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0" y="6594475"/>
            <a:ext cx="4714875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9"/>
          <p:cNvSpPr txBox="1">
            <a:spLocks noChangeArrowheads="1"/>
          </p:cNvSpPr>
          <p:nvPr/>
        </p:nvSpPr>
        <p:spPr bwMode="auto">
          <a:xfrm>
            <a:off x="5038725" y="6405563"/>
            <a:ext cx="2420938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大健康信息产业的佼佼者</a:t>
            </a:r>
          </a:p>
        </p:txBody>
      </p:sp>
      <p:pic>
        <p:nvPicPr>
          <p:cNvPr id="7173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35525" y="6473825"/>
            <a:ext cx="250825" cy="22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4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33100" y="-28575"/>
            <a:ext cx="1360488" cy="10191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2" name="直接连接符 11"/>
          <p:cNvCxnSpPr/>
          <p:nvPr/>
        </p:nvCxnSpPr>
        <p:spPr>
          <a:xfrm>
            <a:off x="0" y="933450"/>
            <a:ext cx="12192000" cy="0"/>
          </a:xfrm>
          <a:prstGeom prst="line">
            <a:avLst/>
          </a:prstGeom>
          <a:ln w="25400">
            <a:solidFill>
              <a:srgbClr val="1797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79383"/>
            <a:ext cx="10515600" cy="719092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F65EF24-663D-451D-BAC3-18E6FE33CD29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510463" y="6594475"/>
            <a:ext cx="4681538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0" y="6594475"/>
            <a:ext cx="4714875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11"/>
          <p:cNvSpPr txBox="1">
            <a:spLocks noChangeArrowheads="1"/>
          </p:cNvSpPr>
          <p:nvPr/>
        </p:nvSpPr>
        <p:spPr bwMode="auto">
          <a:xfrm>
            <a:off x="5038725" y="6405563"/>
            <a:ext cx="2420938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禹卫书法行书简体" charset="-122"/>
                <a:ea typeface="禹卫书法行书简体" charset="-122"/>
                <a:cs typeface="+mn-cs"/>
              </a:rPr>
              <a:t>大健康信息产业的佼佼者</a:t>
            </a:r>
          </a:p>
        </p:txBody>
      </p:sp>
      <p:pic>
        <p:nvPicPr>
          <p:cNvPr id="8197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35525" y="6473825"/>
            <a:ext cx="250825" cy="22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8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33100" y="-28575"/>
            <a:ext cx="1360488" cy="10191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2" name="直接连接符 11"/>
          <p:cNvCxnSpPr/>
          <p:nvPr/>
        </p:nvCxnSpPr>
        <p:spPr>
          <a:xfrm>
            <a:off x="0" y="933450"/>
            <a:ext cx="12192000" cy="0"/>
          </a:xfrm>
          <a:prstGeom prst="line">
            <a:avLst/>
          </a:prstGeom>
          <a:ln w="25400">
            <a:solidFill>
              <a:srgbClr val="1797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26976"/>
            <a:ext cx="10515600" cy="56756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日期占位符 6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FA05D28-4780-4610-BF71-3C101892CD7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510463" y="6594475"/>
            <a:ext cx="4681538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0" y="6594475"/>
            <a:ext cx="4714875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5038725" y="6405563"/>
            <a:ext cx="2420938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大健康信息产业的佼佼者</a:t>
            </a:r>
          </a:p>
        </p:txBody>
      </p:sp>
      <p:pic>
        <p:nvPicPr>
          <p:cNvPr id="9221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35525" y="6473825"/>
            <a:ext cx="250825" cy="22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2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33100" y="-28575"/>
            <a:ext cx="1360488" cy="10191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2" name="直接连接符 11"/>
          <p:cNvCxnSpPr/>
          <p:nvPr/>
        </p:nvCxnSpPr>
        <p:spPr>
          <a:xfrm>
            <a:off x="0" y="933450"/>
            <a:ext cx="12192000" cy="0"/>
          </a:xfrm>
          <a:prstGeom prst="line">
            <a:avLst/>
          </a:prstGeom>
          <a:ln w="25400">
            <a:solidFill>
              <a:srgbClr val="1797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13593"/>
            <a:ext cx="10515600" cy="71909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01338DD-4C5B-4238-A971-B96200C5048C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75AE1C-8AA7-4096-8A5F-5531B90C486C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7510463" y="6594475"/>
            <a:ext cx="4681538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0" y="6594475"/>
            <a:ext cx="4714875" cy="0"/>
          </a:xfrm>
          <a:prstGeom prst="line">
            <a:avLst/>
          </a:prstGeom>
          <a:ln w="25400">
            <a:solidFill>
              <a:srgbClr val="008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5038725" y="6405563"/>
            <a:ext cx="2420938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大健康信息产业的佼佼者</a:t>
            </a:r>
          </a:p>
        </p:txBody>
      </p:sp>
      <p:pic>
        <p:nvPicPr>
          <p:cNvPr id="11269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35525" y="6473825"/>
            <a:ext cx="250825" cy="22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70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33100" y="-28575"/>
            <a:ext cx="1360488" cy="10191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2" name="直接连接符 11"/>
          <p:cNvCxnSpPr/>
          <p:nvPr/>
        </p:nvCxnSpPr>
        <p:spPr>
          <a:xfrm>
            <a:off x="0" y="933450"/>
            <a:ext cx="12192000" cy="0"/>
          </a:xfrm>
          <a:prstGeom prst="line">
            <a:avLst/>
          </a:prstGeom>
          <a:ln w="25400">
            <a:solidFill>
              <a:srgbClr val="1797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9079"/>
            <a:ext cx="10515600" cy="71909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965C24A-5F44-43D1-BDB5-9DE909958D93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 eaLnBrk="1" hangingPunct="1"/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ea typeface="等线" panose="02010600030101010101" pitchFamily="2" charset="-122"/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91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18F2AD-618F-4543-97A2-83BAF3CBF77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ea typeface="等线" panose="02010600030101010101" pitchFamily="2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91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18F2AD-618F-4543-97A2-83BAF3CBF77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2022/11/15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ea typeface="等线" panose="02010600030101010101" pitchFamily="2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等线" panose="02010600030101010101" pitchFamily="2" charset="-122"/>
              </a:rPr>
              <a:t>‹#›</a:t>
            </a:fld>
            <a:endParaRPr lang="zh-CN" altLang="en-US" dirty="0">
              <a:latin typeface="等线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498600" y="2195513"/>
            <a:ext cx="9131300" cy="163195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69925" y="1063625"/>
            <a:ext cx="10780713" cy="663575"/>
          </a:xfrm>
          <a:effectLst>
            <a:outerShdw blurRad="50800" dist="38100" dir="372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numCol="1" rtlCol="0" anchor="b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科技创新引领项目综合绩效评价会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138" y="4359275"/>
            <a:ext cx="4502150" cy="763588"/>
          </a:xfrm>
          <a:prstGeom prst="rect">
            <a:avLst/>
          </a:prstGeom>
          <a:effectLst>
            <a:outerShdw blurRad="228600" dist="50800" dir="7920000" algn="ctr" rotWithShape="0">
              <a:srgbClr val="000000">
                <a:alpha val="10000"/>
              </a:srgbClr>
            </a:outerShdw>
          </a:effectLst>
        </p:spPr>
      </p:pic>
      <p:grpSp>
        <p:nvGrpSpPr>
          <p:cNvPr id="11" name="组合 10"/>
          <p:cNvGrpSpPr/>
          <p:nvPr/>
        </p:nvGrpSpPr>
        <p:grpSpPr>
          <a:xfrm>
            <a:off x="6905625" y="5616575"/>
            <a:ext cx="760413" cy="758825"/>
            <a:chOff x="2028894" y="3451772"/>
            <a:chExt cx="759757" cy="759757"/>
          </a:xfrm>
        </p:grpSpPr>
        <p:sp>
          <p:nvSpPr>
            <p:cNvPr id="8" name="椭圆 7"/>
            <p:cNvSpPr/>
            <p:nvPr/>
          </p:nvSpPr>
          <p:spPr>
            <a:xfrm>
              <a:off x="2028894" y="3451772"/>
              <a:ext cx="759757" cy="759757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5628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3973" y="3521956"/>
              <a:ext cx="609601" cy="609601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30" name="组合 29"/>
          <p:cNvGrpSpPr/>
          <p:nvPr/>
        </p:nvGrpSpPr>
        <p:grpSpPr>
          <a:xfrm>
            <a:off x="8094663" y="5626100"/>
            <a:ext cx="760412" cy="758825"/>
            <a:chOff x="1653121" y="4409274"/>
            <a:chExt cx="759757" cy="759757"/>
          </a:xfrm>
        </p:grpSpPr>
        <p:sp>
          <p:nvSpPr>
            <p:cNvPr id="13" name="椭圆 12"/>
            <p:cNvSpPr/>
            <p:nvPr/>
          </p:nvSpPr>
          <p:spPr>
            <a:xfrm>
              <a:off x="1653121" y="4409274"/>
              <a:ext cx="759757" cy="759757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25626" name="图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7193" y="4485544"/>
              <a:ext cx="706160" cy="63147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31" name="组合 30"/>
          <p:cNvGrpSpPr/>
          <p:nvPr/>
        </p:nvGrpSpPr>
        <p:grpSpPr>
          <a:xfrm>
            <a:off x="3336925" y="5616575"/>
            <a:ext cx="760413" cy="758825"/>
            <a:chOff x="3462364" y="5169031"/>
            <a:chExt cx="759757" cy="759757"/>
          </a:xfrm>
        </p:grpSpPr>
        <p:pic>
          <p:nvPicPr>
            <p:cNvPr id="25623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4533" y="5243831"/>
              <a:ext cx="578842" cy="57884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5" name="椭圆 24"/>
            <p:cNvSpPr/>
            <p:nvPr/>
          </p:nvSpPr>
          <p:spPr>
            <a:xfrm>
              <a:off x="3462364" y="5169031"/>
              <a:ext cx="759757" cy="759757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716588" y="5600700"/>
            <a:ext cx="758825" cy="760413"/>
            <a:chOff x="4223657" y="4367525"/>
            <a:chExt cx="759757" cy="759757"/>
          </a:xfrm>
        </p:grpSpPr>
        <p:pic>
          <p:nvPicPr>
            <p:cNvPr id="25621" name="图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3717" y="4367525"/>
              <a:ext cx="659641" cy="71211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" name="椭圆 26"/>
            <p:cNvSpPr/>
            <p:nvPr/>
          </p:nvSpPr>
          <p:spPr>
            <a:xfrm>
              <a:off x="4223657" y="4367525"/>
              <a:ext cx="759757" cy="759757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525963" y="5616575"/>
            <a:ext cx="760412" cy="758825"/>
            <a:chOff x="797755" y="4741508"/>
            <a:chExt cx="759757" cy="759757"/>
          </a:xfrm>
        </p:grpSpPr>
        <p:pic>
          <p:nvPicPr>
            <p:cNvPr id="25619" name="图片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483" y="4776434"/>
              <a:ext cx="598842" cy="59884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8" name="椭圆 27"/>
            <p:cNvSpPr/>
            <p:nvPr/>
          </p:nvSpPr>
          <p:spPr>
            <a:xfrm>
              <a:off x="797755" y="4741508"/>
              <a:ext cx="759757" cy="759757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640138" y="6421438"/>
            <a:ext cx="4911725" cy="368300"/>
          </a:xfrm>
          <a:prstGeom prst="rect">
            <a:avLst/>
          </a:prstGeom>
          <a:noFill/>
          <a:effectLst>
            <a:outerShdw blurRad="25400" dist="25400" dir="2700000" algn="tl" rotWithShape="0">
              <a:prstClr val="black">
                <a:alpha val="21000"/>
              </a:prstClr>
            </a:outerShdw>
          </a:effectLst>
        </p:spPr>
        <p:txBody>
          <a:bodyPr>
            <a:spAutoFit/>
          </a:bodyPr>
          <a:lstStyle/>
          <a:p>
            <a:pPr marR="0" algn="ctr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kern="1200" cap="none" spc="0" normalizeH="0" baseline="0" noProof="0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大健康信息产业的佼佼者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436688" y="2163763"/>
            <a:ext cx="841375" cy="461962"/>
            <a:chOff x="940526" y="2717074"/>
            <a:chExt cx="840608" cy="461899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972247" y="2740883"/>
              <a:ext cx="0" cy="43809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940526" y="2717074"/>
              <a:ext cx="840608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 rot="10800000">
            <a:off x="9840913" y="3379788"/>
            <a:ext cx="839787" cy="461962"/>
            <a:chOff x="940526" y="2717074"/>
            <a:chExt cx="840608" cy="461899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961183" y="2729772"/>
              <a:ext cx="0" cy="43809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940526" y="2705963"/>
              <a:ext cx="840608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2278063" y="2593023"/>
            <a:ext cx="7935913" cy="829945"/>
          </a:xfrm>
          <a:prstGeom prst="rect">
            <a:avLst/>
          </a:prstGeom>
          <a:noFill/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R="0" algn="ctr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kern="1200" cap="none" spc="30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基于区块链的智慧健康养老大数据平台</a:t>
            </a:r>
          </a:p>
        </p:txBody>
      </p:sp>
      <p:sp>
        <p:nvSpPr>
          <p:cNvPr id="25614" name="灯片编号占位符 2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1</a:t>
            </a:fld>
            <a:endParaRPr lang="zh-CN" altLang="en-US" sz="1200" dirty="0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154 -0.05046 L 3.54167E-6 -2.96296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0" y="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766 0.0338 L -3.75E-6 -2.22222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00" y="-1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/>
      <p:bldP spid="35" grpId="0"/>
      <p:bldP spid="26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>
          <a:xfrm>
            <a:off x="523875" y="-17462"/>
            <a:ext cx="10972800" cy="1143000"/>
          </a:xfrm>
        </p:spPr>
        <p:txBody>
          <a:bodyPr vert="horz" wrap="square" lIns="91440" tIns="45720" rIns="91440" bIns="45720" anchor="ctr" anchorCtr="0"/>
          <a:lstStyle/>
          <a:p>
            <a:pPr algn="l"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任务指标完成情况</a:t>
            </a:r>
          </a:p>
        </p:txBody>
      </p:sp>
      <p:sp>
        <p:nvSpPr>
          <p:cNvPr id="36867" name="灯片编号占位符 1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fld>
            <a:endParaRPr lang="zh-CN" altLang="en-US" sz="1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61360" y="1184275"/>
            <a:ext cx="59372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>
                <a:ea typeface="宋体" panose="02010600030101010101" pitchFamily="2" charset="-122"/>
              </a:rPr>
              <a:t>本项目申请发明专利情况表</a:t>
            </a:r>
            <a:r>
              <a:rPr lang="en-US" sz="140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en-US" sz="140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735965" y="1611630"/>
          <a:ext cx="10362565" cy="4601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4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8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74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54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en-US" altLang="en-US" sz="1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专利名称</a:t>
                      </a:r>
                      <a:endParaRPr lang="en-US" altLang="en-US" sz="1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申请号</a:t>
                      </a:r>
                      <a:endParaRPr lang="en-US" altLang="en-US" sz="1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申请时间</a:t>
                      </a:r>
                      <a:endParaRPr lang="en-US" altLang="en-US" sz="1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状态</a:t>
                      </a:r>
                      <a:endParaRPr lang="en-US" altLang="en-US" sz="1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授权时间</a:t>
                      </a:r>
                      <a:endParaRPr lang="en-US" altLang="en-US" sz="1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一种远程诊脉系统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202010351903.X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2020.4.28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实质审查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一种应急抢险救援远程医疗支援服务系统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202010352498.3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2020.4.28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实质审查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一种医疗大数据共享分析方法及装置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202010720451.8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2020.7.24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授权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2020.11.13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0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一种医疗信息数据脱敏保密、还原的方法及系统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202010706541.1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2020.7.21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实质审查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一种血制品样本智能定位管理系统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202010822318.3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2020.8.16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实质审查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一种血袋样辫智能定位管理系统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202011014004.7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2020.9.24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授权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2020.12.29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一种医疗信息智能交互的方法及系统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202110638142.0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2021.6.8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实质审查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基于人工智能的医疗数据质量评价方法及系统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202110701594.9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2021.6.24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实质审查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0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一种基于HL7消息机制的医疗互联互通方法及系统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202110706176.9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2021.6.24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授权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2022.4.19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70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一种基于微服务技术的医疗业务通讯方法及系统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202110663971.4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2021.6.16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授权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2021.9.28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70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医疗事务配置方法、装置及计算机设备及存储介质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202111143415.0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2021.9.28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等待实审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70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画布操作回退方法、装置及计算机设备及存储介质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202111142110.8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2021.9.28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授权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2022.5.27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>
          <a:xfrm>
            <a:off x="523875" y="-17462"/>
            <a:ext cx="10972800" cy="1143000"/>
          </a:xfrm>
        </p:spPr>
        <p:txBody>
          <a:bodyPr vert="horz" wrap="square" lIns="91440" tIns="45720" rIns="91440" bIns="45720" anchor="ctr" anchorCtr="0"/>
          <a:lstStyle/>
          <a:p>
            <a:pPr algn="l"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任务指标完成情况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2819400" y="1044575"/>
            <a:ext cx="595376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500" b="1">
                <a:latin typeface="仿宋" panose="02010609060101010101" charset="-122"/>
                <a:ea typeface="宋体" panose="02010600030101010101" pitchFamily="2" charset="-122"/>
              </a:rPr>
              <a:t> </a:t>
            </a:r>
            <a:r>
              <a:rPr lang="zh-CN" sz="1800" b="1">
                <a:ea typeface="宋体" panose="02010600030101010101" pitchFamily="2" charset="-122"/>
              </a:rPr>
              <a:t>项目获得软件著作权情况表   </a:t>
            </a:r>
            <a:r>
              <a:rPr lang="en-US" sz="140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endParaRPr lang="en-US" altLang="en-US" sz="140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22250" y="1412875"/>
          <a:ext cx="5697855" cy="4936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1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93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5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序号</a:t>
                      </a:r>
                      <a:endParaRPr lang="en-US" altLang="en-US" sz="16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软著名称</a:t>
                      </a:r>
                      <a:endParaRPr lang="en-US" altLang="en-US" sz="16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登记号</a:t>
                      </a:r>
                      <a:endParaRPr lang="en-US" altLang="en-US" sz="16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授权日期</a:t>
                      </a:r>
                      <a:endParaRPr lang="en-US" altLang="en-US" sz="16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</a:t>
                      </a:r>
                      <a:endParaRPr lang="en-US" altLang="en-US" sz="16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医养云平台健康风险评估系统V1.0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2020SR1619628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2020年11月20日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</a:t>
                      </a:r>
                      <a:endParaRPr lang="en-US" altLang="en-US" sz="16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创伤急救平台v1.0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2020SR1711737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2020年12月2日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3</a:t>
                      </a:r>
                      <a:endParaRPr lang="en-US" altLang="en-US" sz="1600" b="0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急诊临床信息系统V1.0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2020SR1711793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2020年12月2日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数据质量校验平台V1.0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2020SR1711806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2020年12月2日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统一标准目录管理平台V1.0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2020SR1711807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2020年12月2日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创星医务管理信息系统V1.0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2020SR1711836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2020年12月2日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Mstars服务管理发布系统V1.0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2020SR1724169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2020年12月3日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卫生信息标准协同监管平台V1.0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2021SR0095166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2021年1月18日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临床辅助决策系统V1.0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2021SR0075600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2021年1月14日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Catr地址结构化软件V1.0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2021SR0079451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2021年1月15日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6149975" y="1412875"/>
          <a:ext cx="5911850" cy="560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8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4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5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序号</a:t>
                      </a:r>
                      <a:endParaRPr lang="en-US" altLang="en-US" sz="16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软著名称</a:t>
                      </a:r>
                      <a:endParaRPr lang="en-US" altLang="en-US" sz="16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登记号</a:t>
                      </a:r>
                      <a:endParaRPr lang="en-US" altLang="en-US" sz="16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授权日期</a:t>
                      </a:r>
                      <a:endParaRPr lang="en-US" altLang="en-US" sz="1600" b="1">
                        <a:latin typeface="仿宋" panose="02010609060101010101" charset="-122"/>
                        <a:ea typeface="仿宋" panose="02010609060101010101" charset="-122"/>
                        <a:cs typeface="仿宋" panose="02010609060101010101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11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创星脑卒中高危人群与患者管理大数据信息平台V2.0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2021SR0980708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2021年7月5日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12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创星慢病管理云平台系统V2.0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2021SR0980706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2021年7月5日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13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慢病随访系统V2.0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2021SR0980705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2021年7月5日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14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远程医疗平台V2.0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2021SR0980710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2021年7月5日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15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医共（联）体监管系统V2.0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2021SR0980709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2021年7月5日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16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创星分级诊疗数据中心系统V2.0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2021SR0980707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2021年7月5日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17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创星应用软件框架系统V2.0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2021SR2046644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2021年12月13日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18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传染病慢病监测上报系统V2.0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2022SR0028226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2022年1月6日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19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处方点评管理软件V1.0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2022SR0058843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2022年1月10日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智能前置审方软件V1.0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2022SR0058822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en-US" sz="1600" b="0">
                          <a:latin typeface="仿宋" panose="02010609060101010101" charset="-122"/>
                          <a:ea typeface="仿宋" panose="02010609060101010101" charset="-122"/>
                          <a:cs typeface="仿宋" panose="02010609060101010101" charset="-122"/>
                        </a:rPr>
                        <a:t>2022年1月10日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>
          <a:xfrm>
            <a:off x="523875" y="-17462"/>
            <a:ext cx="10972800" cy="1143000"/>
          </a:xfrm>
        </p:spPr>
        <p:txBody>
          <a:bodyPr vert="horz" wrap="square" lIns="91440" tIns="45720" rIns="91440" bIns="45720" anchor="ctr" anchorCtr="0"/>
          <a:lstStyle/>
          <a:p>
            <a:pPr algn="l" eaLnBrk="1" hangingPunct="1"/>
            <a:r>
              <a:rPr lang="zh-CN" altLang="en-US" dirty="0">
                <a:sym typeface="+mn-ea"/>
              </a:rPr>
              <a:t>任务指标完成情况</a:t>
            </a:r>
            <a:endParaRPr lang="zh-CN" altLang="en-US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7107" name="灯片编号占位符 1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fld>
            <a:endParaRPr lang="zh-CN" altLang="en-US" sz="1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726440" y="1350645"/>
          <a:ext cx="1097153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3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1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45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01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69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5930">
                <a:tc gridSpan="9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项目销售收入明细表</a:t>
                      </a:r>
                      <a:endParaRPr lang="en-US" altLang="en-US" sz="16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序号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产品名称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合同单位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数量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合同金额（元）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收入金额（元）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记账凭证号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合同编号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开票税额（元）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基于区块链的智慧健康养老大数据平台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长沙银行股份有限公司高信支行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1250000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1106194.69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2020-12-2900#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SZ1900019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143805.31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基于区块链的智慧健康养老大数据平台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湖南省妇幼保健院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2778000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2436154.26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2021-12-1564#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B18052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341845.74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基于区块链的智慧健康养老大数据平台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浏阳市精神病医院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695000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615044.26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2021-7-1143#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SR2100059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79955.74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基于区块链的智慧健康养老大数据平台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南华大学附属第一医院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2980000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2637168.14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2021-12-1564#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SR1900126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342831.86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基于区块链的智慧健康养老大数据平台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长沙康乃馨老年病医院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2308585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2042995.57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2020-9-1026#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SZ1900030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265589.43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基于区块链的智慧健康养老大数据平台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长沙县星沙医院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2939800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2601592.92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2021-7-1143#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SR2000371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338207.08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基于区块链的智慧健康养老大数据平台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浏阳市中医医院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4888000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4325663.71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2020-10-613#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SZ1900032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562336.29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基于区块链的智慧健康养老大数据平台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益阳市赫山区卫生健康局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11680000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10399581.23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2021-12-1324#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SZ2000004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1280418.77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基于区块链的智慧健康养老大数据平台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双峰县人民医院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3628000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3210619.47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2021-10-622#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SZ2000020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417380.53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基于区块链的智慧健康养老大数据平台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北海市第二人民医院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4650000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4160580.14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2021-9-1028#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SZ2100027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489419.86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2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基于区块链的智慧健康养老大数据平台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南华大学附属南华医院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2950000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2610619.47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2021-12-1564#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SR1900418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101814.16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2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合计</a:t>
                      </a:r>
                      <a:endParaRPr lang="zh-CN" altLang="en-US" sz="12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39497385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36146213.86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4363604.77</a:t>
                      </a:r>
                      <a:endParaRPr lang="en-US" altLang="en-US" sz="12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55963" y="2320925"/>
            <a:ext cx="3106738" cy="969963"/>
          </a:xfrm>
        </p:spPr>
        <p:txBody>
          <a:bodyPr vert="horz" wrap="square" lIns="91440" tIns="45720" rIns="91440" bIns="45720" numCol="1" rtlCol="0" anchor="b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PART  0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</a:p>
        </p:txBody>
      </p:sp>
      <p:pic>
        <p:nvPicPr>
          <p:cNvPr id="48131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3" y="2425700"/>
            <a:ext cx="762000" cy="758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圆角矩形 36"/>
          <p:cNvSpPr/>
          <p:nvPr/>
        </p:nvSpPr>
        <p:spPr>
          <a:xfrm>
            <a:off x="3255963" y="4121150"/>
            <a:ext cx="4545013" cy="3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3255963" y="3429000"/>
            <a:ext cx="5262563" cy="658813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经费支出情况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134" name="灯片编号占位符 1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13</a:t>
            </a:fld>
            <a:endParaRPr lang="zh-CN" altLang="en-US" sz="1200" dirty="0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>
          <a:xfrm>
            <a:off x="523875" y="-17462"/>
            <a:ext cx="10972800" cy="1143000"/>
          </a:xfrm>
        </p:spPr>
        <p:txBody>
          <a:bodyPr vert="horz" wrap="square" lIns="91440" tIns="45720" rIns="91440" bIns="45720" anchor="ctr" anchorCtr="0"/>
          <a:lstStyle/>
          <a:p>
            <a:pPr algn="l"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经费支出情况</a:t>
            </a:r>
          </a:p>
        </p:txBody>
      </p:sp>
      <p:sp>
        <p:nvSpPr>
          <p:cNvPr id="50179" name="灯片编号占位符 2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fld>
            <a:endParaRPr lang="zh-CN" altLang="en-US" sz="1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279525" y="1273175"/>
          <a:ext cx="8217535" cy="4716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6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6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83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科目</a:t>
                      </a:r>
                      <a:endParaRPr lang="zh-CN" altLang="en-US" sz="24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自筹资金（万元）</a:t>
                      </a:r>
                      <a:endParaRPr lang="zh-CN" altLang="en-US" sz="24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专项资金（万元）</a:t>
                      </a:r>
                      <a:endParaRPr lang="zh-CN" altLang="en-US" sz="24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一、直接费用</a:t>
                      </a:r>
                      <a:endParaRPr lang="zh-CN" altLang="en-US" sz="24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818.03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83.36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设备费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292.06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51.31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燃料动力费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5.98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7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差旅费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48.40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30.25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劳务费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471.59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0.80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其它支出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24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二、间接费用</a:t>
                      </a:r>
                      <a:endParaRPr lang="zh-CN" altLang="en-US" sz="24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82.00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7.70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7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4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其中绩效支出</a:t>
                      </a:r>
                      <a:endParaRPr lang="zh-CN" altLang="en-US" sz="24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82.00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4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6.90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经费支出合计</a:t>
                      </a:r>
                      <a:endParaRPr lang="zh-CN" altLang="en-US" sz="2400" b="1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900.03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2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91.6</a:t>
                      </a: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对角圆角 5"/>
          <p:cNvSpPr/>
          <p:nvPr/>
        </p:nvSpPr>
        <p:spPr>
          <a:xfrm>
            <a:off x="2438400" y="2260600"/>
            <a:ext cx="9753600" cy="2003425"/>
          </a:xfrm>
          <a:prstGeom prst="round2DiagRect">
            <a:avLst/>
          </a:prstGeom>
          <a:solidFill>
            <a:srgbClr val="1C9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457700" y="2655888"/>
            <a:ext cx="6096000" cy="10064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b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谢谢！</a:t>
            </a:r>
          </a:p>
        </p:txBody>
      </p:sp>
      <p:sp>
        <p:nvSpPr>
          <p:cNvPr id="51204" name="灯片编号占位符 1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15</a:t>
            </a:fld>
            <a:endParaRPr lang="zh-CN" altLang="en-US" sz="1200" dirty="0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523875" y="-17462"/>
            <a:ext cx="10972800" cy="1143000"/>
          </a:xfrm>
        </p:spPr>
        <p:txBody>
          <a:bodyPr vert="horz" wrap="square" lIns="91440" tIns="45720" rIns="91440" bIns="45720" anchor="ctr" anchorCtr="0"/>
          <a:lstStyle/>
          <a:p>
            <a:pPr algn="l"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项目简介</a:t>
            </a:r>
          </a:p>
        </p:txBody>
      </p:sp>
      <p:sp>
        <p:nvSpPr>
          <p:cNvPr id="13" name="矩形 12"/>
          <p:cNvSpPr/>
          <p:nvPr/>
        </p:nvSpPr>
        <p:spPr>
          <a:xfrm>
            <a:off x="246063" y="930275"/>
            <a:ext cx="11587163" cy="45231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项目类别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高新技术产业科技创新引领计划（科技攻关类）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项目归属</a:t>
            </a: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技术领域：电子信息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申报主体</a:t>
            </a: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申报单位：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湖南创星科技股份有限公司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联合单位：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湖南师范大学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建设期：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2020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月至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2022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月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计划总投资：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1020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万元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628" name="灯片编号占位符 1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fld>
            <a:endParaRPr lang="zh-CN" altLang="en-US" sz="1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22613" y="881063"/>
            <a:ext cx="4757738" cy="1128713"/>
          </a:xfrm>
          <a:effectLst>
            <a:outerShdw blurRad="63500" dist="381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b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CONTENTS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81138" y="1338263"/>
            <a:ext cx="1641475" cy="830263"/>
          </a:xfrm>
          <a:prstGeom prst="rect">
            <a:avLst/>
          </a:prstGeom>
          <a:noFill/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kern="1200" cap="none" spc="0" normalizeH="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</a:p>
        </p:txBody>
      </p:sp>
      <p:sp>
        <p:nvSpPr>
          <p:cNvPr id="27" name="圆角矩形 40"/>
          <p:cNvSpPr/>
          <p:nvPr/>
        </p:nvSpPr>
        <p:spPr>
          <a:xfrm>
            <a:off x="3175000" y="1963738"/>
            <a:ext cx="4705350" cy="4603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53" name="文本框 17"/>
          <p:cNvSpPr txBox="1"/>
          <p:nvPr/>
        </p:nvSpPr>
        <p:spPr>
          <a:xfrm>
            <a:off x="3175000" y="2420938"/>
            <a:ext cx="650875" cy="560387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>
            <a:spAutoFit/>
          </a:bodyPr>
          <a:lstStyle/>
          <a:p>
            <a:pPr algn="ctr" eaLnBrk="1" hangingPunct="1"/>
            <a:r>
              <a:rPr lang="en-US" altLang="zh-CN" sz="3200" b="1" dirty="0">
                <a:solidFill>
                  <a:srgbClr val="1C9CD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 b="1" dirty="0">
              <a:solidFill>
                <a:srgbClr val="1C9CD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4" name="文本框 21"/>
          <p:cNvSpPr txBox="1"/>
          <p:nvPr/>
        </p:nvSpPr>
        <p:spPr>
          <a:xfrm>
            <a:off x="3873500" y="2466975"/>
            <a:ext cx="3624263" cy="43751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项目实施情况</a:t>
            </a:r>
          </a:p>
        </p:txBody>
      </p:sp>
      <p:sp>
        <p:nvSpPr>
          <p:cNvPr id="27655" name="文本框 22"/>
          <p:cNvSpPr txBox="1"/>
          <p:nvPr/>
        </p:nvSpPr>
        <p:spPr>
          <a:xfrm>
            <a:off x="3835400" y="3106738"/>
            <a:ext cx="5199063" cy="80708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经费支出情况</a:t>
            </a:r>
            <a:endParaRPr lang="zh-CN" altLang="en-US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zh-CN" altLang="en-US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6"/>
          <p:cNvSpPr/>
          <p:nvPr/>
        </p:nvSpPr>
        <p:spPr>
          <a:xfrm>
            <a:off x="3222625" y="2900363"/>
            <a:ext cx="4545013" cy="4445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圆角矩形 37"/>
          <p:cNvSpPr/>
          <p:nvPr/>
        </p:nvSpPr>
        <p:spPr>
          <a:xfrm>
            <a:off x="3165475" y="3573463"/>
            <a:ext cx="4545013" cy="4603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60" name="文本框 17"/>
          <p:cNvSpPr txBox="1"/>
          <p:nvPr/>
        </p:nvSpPr>
        <p:spPr>
          <a:xfrm>
            <a:off x="3184525" y="3044825"/>
            <a:ext cx="650875" cy="5619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>
            <a:spAutoFit/>
          </a:bodyPr>
          <a:lstStyle/>
          <a:p>
            <a:pPr algn="ctr" eaLnBrk="1" hangingPunct="1"/>
            <a:r>
              <a:rPr lang="en-US" altLang="zh-CN" sz="3200" b="1" dirty="0">
                <a:solidFill>
                  <a:srgbClr val="1C9CD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200" b="1" dirty="0">
              <a:solidFill>
                <a:srgbClr val="1C9CD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62" name="灯片编号占位符 1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3</a:t>
            </a:fld>
            <a:endParaRPr lang="zh-CN" altLang="en-US" sz="1200" dirty="0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55963" y="2320925"/>
            <a:ext cx="3106738" cy="969963"/>
          </a:xfrm>
        </p:spPr>
        <p:txBody>
          <a:bodyPr vert="horz" wrap="square" lIns="91440" tIns="45720" rIns="91440" bIns="45720" numCol="1" rtlCol="0" anchor="b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PART  01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9699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3" y="2425700"/>
            <a:ext cx="762000" cy="758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圆角矩形 36"/>
          <p:cNvSpPr/>
          <p:nvPr/>
        </p:nvSpPr>
        <p:spPr>
          <a:xfrm>
            <a:off x="3255963" y="4121150"/>
            <a:ext cx="4545013" cy="3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3255963" y="3429000"/>
            <a:ext cx="5262563" cy="658813"/>
          </a:xfrm>
        </p:spPr>
        <p:txBody>
          <a:bodyPr vert="horz" wrap="square" lIns="91440" tIns="45720" rIns="91440" bIns="45720" numCol="1" rtlCol="0" anchor="ctr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项目实施情况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702" name="灯片编号占位符 1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</a:rPr>
              <a:t>4</a:t>
            </a:fld>
            <a:endParaRPr lang="zh-CN" altLang="en-US" sz="1200" dirty="0">
              <a:solidFill>
                <a:srgbClr val="898989"/>
              </a:solidFill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523875" y="-17462"/>
            <a:ext cx="10972800" cy="1143000"/>
          </a:xfrm>
        </p:spPr>
        <p:txBody>
          <a:bodyPr vert="horz" wrap="square" lIns="91440" tIns="45720" rIns="91440" bIns="45720" anchor="ctr" anchorCtr="0"/>
          <a:lstStyle/>
          <a:p>
            <a:pPr algn="l"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项目进展情况</a:t>
            </a:r>
          </a:p>
        </p:txBody>
      </p:sp>
      <p:sp>
        <p:nvSpPr>
          <p:cNvPr id="31747" name="灯片编号占位符 1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fld>
            <a:endParaRPr lang="zh-CN" altLang="en-US" sz="1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4" name="文本框 6"/>
          <p:cNvSpPr txBox="1"/>
          <p:nvPr/>
        </p:nvSpPr>
        <p:spPr>
          <a:xfrm>
            <a:off x="613410" y="1125855"/>
            <a:ext cx="4237370" cy="181588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marR="0" indent="-285750" defTabSz="914400" eaLnBrk="1" hangingPunct="1"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en-US" altLang="zh-CN" sz="2800" b="1" kern="1200" cap="none" spc="0" normalizeH="0" baseline="0" noProof="1">
                <a:latin typeface="等线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-US" sz="2800" b="1" noProof="1"/>
              <a:t>基于大数据与区块链的智慧健康养老云</a:t>
            </a:r>
            <a:r>
              <a:rPr kumimoji="0" lang="zh-CN" altLang="en-US" sz="2800" b="1" kern="1200" cap="none" spc="0" normalizeH="0" baseline="0" noProof="1">
                <a:latin typeface="等线" panose="02010600030101010101" pitchFamily="2" charset="-122"/>
                <a:ea typeface="宋体" panose="02010600030101010101" pitchFamily="2" charset="-122"/>
                <a:cs typeface="+mn-cs"/>
              </a:rPr>
              <a:t>平台</a:t>
            </a:r>
          </a:p>
          <a:p>
            <a:pPr marL="285750" marR="0" indent="-285750" defTabSz="914400" eaLnBrk="1" hangingPunct="1">
              <a:buClrTx/>
              <a:buSzTx/>
              <a:buFont typeface="Wingdings" panose="05000000000000000000" charset="0"/>
              <a:buChar char="Ø"/>
              <a:defRPr/>
            </a:pPr>
            <a:endParaRPr kumimoji="0" lang="zh-CN" altLang="en-US" sz="2800" b="1" kern="1200" cap="none" spc="0" normalizeH="0" baseline="0" noProof="1"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R="0" defTabSz="914400" eaLnBrk="1" hangingPunct="1">
              <a:buClrTx/>
              <a:buSzTx/>
              <a:buFont typeface="Wingdings" panose="05000000000000000000" charset="0"/>
              <a:buNone/>
              <a:defRPr/>
            </a:pPr>
            <a:endParaRPr kumimoji="0" lang="zh-CN" altLang="en-US" sz="2800" b="1" kern="1200" cap="none" spc="0" normalizeH="0" baseline="0" noProof="1">
              <a:latin typeface="等线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1752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325" y="3579341"/>
            <a:ext cx="4587875" cy="2644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53" name="文本框 2"/>
          <p:cNvSpPr txBox="1"/>
          <p:nvPr/>
        </p:nvSpPr>
        <p:spPr>
          <a:xfrm>
            <a:off x="2378075" y="5875338"/>
            <a:ext cx="14224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等线" panose="02010600030101010101" pitchFamily="2" charset="-122"/>
              </a:rPr>
              <a:t>登录页面</a:t>
            </a:r>
          </a:p>
        </p:txBody>
      </p:sp>
      <p:sp>
        <p:nvSpPr>
          <p:cNvPr id="31754" name="文本框 2"/>
          <p:cNvSpPr txBox="1"/>
          <p:nvPr/>
        </p:nvSpPr>
        <p:spPr>
          <a:xfrm>
            <a:off x="10888663" y="2081213"/>
            <a:ext cx="930275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等线" panose="02010600030101010101" pitchFamily="2" charset="-122"/>
              </a:rPr>
              <a:t>首页</a:t>
            </a:r>
          </a:p>
        </p:txBody>
      </p:sp>
      <p:sp>
        <p:nvSpPr>
          <p:cNvPr id="31755" name="文本框 2"/>
          <p:cNvSpPr txBox="1"/>
          <p:nvPr/>
        </p:nvSpPr>
        <p:spPr>
          <a:xfrm>
            <a:off x="10841038" y="4776788"/>
            <a:ext cx="1120775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等线" panose="02010600030101010101" pitchFamily="2" charset="-122"/>
              </a:rPr>
              <a:t>数据库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62" y="2543175"/>
            <a:ext cx="5127934" cy="32444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463" y="1207615"/>
            <a:ext cx="4608737" cy="20710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523875" y="-17462"/>
            <a:ext cx="10972800" cy="1143000"/>
          </a:xfrm>
        </p:spPr>
        <p:txBody>
          <a:bodyPr vert="horz" wrap="square" lIns="91440" tIns="45720" rIns="91440" bIns="45720" anchor="ctr" anchorCtr="0"/>
          <a:lstStyle/>
          <a:p>
            <a:pPr algn="l"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项目进展情况</a:t>
            </a:r>
          </a:p>
        </p:txBody>
      </p:sp>
      <p:sp>
        <p:nvSpPr>
          <p:cNvPr id="32771" name="灯片编号占位符 1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fld>
            <a:endParaRPr lang="zh-CN" altLang="en-US" sz="1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3" name="文本框 6"/>
          <p:cNvSpPr txBox="1"/>
          <p:nvPr/>
        </p:nvSpPr>
        <p:spPr>
          <a:xfrm>
            <a:off x="393700" y="1048068"/>
            <a:ext cx="6453149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等线" panose="02010600030101010101" pitchFamily="2" charset="-122"/>
              </a:rPr>
              <a:t> </a:t>
            </a:r>
            <a:r>
              <a:rPr lang="zh-CN" altLang="en-US" sz="2800" b="1" dirty="0"/>
              <a:t>面向居家健康的智慧养老</a:t>
            </a:r>
            <a:r>
              <a:rPr lang="zh-CN" altLang="en-US" sz="2800" b="1" dirty="0">
                <a:latin typeface="等线" panose="02010600030101010101" pitchFamily="2" charset="-122"/>
              </a:rPr>
              <a:t>应用平台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483305" y="1579520"/>
            <a:ext cx="1402687" cy="2624545"/>
            <a:chOff x="14168" y="5873"/>
            <a:chExt cx="1758" cy="3594"/>
          </a:xfrm>
        </p:grpSpPr>
        <p:pic>
          <p:nvPicPr>
            <p:cNvPr id="4" name="图片 3" descr="538287ffcf6cd1369622da26b1512ba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68" y="5873"/>
              <a:ext cx="1759" cy="3594"/>
            </a:xfrm>
            <a:prstGeom prst="rect">
              <a:avLst/>
            </a:prstGeom>
          </p:spPr>
        </p:pic>
        <p:pic>
          <p:nvPicPr>
            <p:cNvPr id="5" name="Picture 1" descr="C:\Users\CC\Documents\Tencent Files\78331047\Image\C2C\F6D4F77F6BBFC08ED88472DD996833E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1" y="6293"/>
              <a:ext cx="1533" cy="2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393700" y="1599363"/>
            <a:ext cx="5718834" cy="2724326"/>
            <a:chOff x="1984" y="2626"/>
            <a:chExt cx="9652" cy="4598"/>
          </a:xfrm>
        </p:grpSpPr>
        <p:pic>
          <p:nvPicPr>
            <p:cNvPr id="7" name="图片 6" descr="b87f9d005697d122650475ef9ebdac32"/>
            <p:cNvPicPr>
              <a:picLocks noChangeAspect="1"/>
            </p:cNvPicPr>
            <p:nvPr/>
          </p:nvPicPr>
          <p:blipFill>
            <a:blip r:embed="rId4"/>
            <a:srcRect t="15690" b="16897"/>
            <a:stretch>
              <a:fillRect/>
            </a:stretch>
          </p:blipFill>
          <p:spPr>
            <a:xfrm>
              <a:off x="1984" y="2626"/>
              <a:ext cx="9652" cy="459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5" y="3002"/>
              <a:ext cx="6291" cy="3613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5824042" y="1636524"/>
            <a:ext cx="1360602" cy="2624545"/>
            <a:chOff x="12072" y="5572"/>
            <a:chExt cx="2003" cy="4094"/>
          </a:xfrm>
        </p:grpSpPr>
        <p:pic>
          <p:nvPicPr>
            <p:cNvPr id="10" name="图片 9" descr="538287ffcf6cd1369622da26b1512ba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72" y="5572"/>
              <a:ext cx="2003" cy="4094"/>
            </a:xfrm>
            <a:prstGeom prst="rect">
              <a:avLst/>
            </a:prstGeom>
          </p:spPr>
        </p:pic>
        <p:pic>
          <p:nvPicPr>
            <p:cNvPr id="11" name="Picture 2" descr="C:\Users\CC\Desktop\微信图片_20170408145430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4" y="6052"/>
              <a:ext cx="1751" cy="3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本框 11"/>
          <p:cNvSpPr txBox="1"/>
          <p:nvPr/>
        </p:nvSpPr>
        <p:spPr>
          <a:xfrm>
            <a:off x="7716645" y="4652203"/>
            <a:ext cx="3524534" cy="182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（硬件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软件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平台）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1" dirty="0"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宋体" panose="02010600030101010101" pitchFamily="2" charset="-122"/>
              </a:rPr>
              <a:t>硬件包含：居家安全套装、智能手表、智能睡眠床垫、智能跌倒</a:t>
            </a:r>
            <a:r>
              <a:rPr lang="zh-CN" altLang="en-US" b="1">
                <a:latin typeface="宋体" panose="02010600030101010101" pitchFamily="2" charset="-122"/>
              </a:rPr>
              <a:t>报警仪、居家健康检测套装等等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3943" y="1576598"/>
            <a:ext cx="1967236" cy="26245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4502" y="4556646"/>
            <a:ext cx="2681363" cy="178385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0275" y="4540802"/>
            <a:ext cx="1230342" cy="1815548"/>
          </a:xfrm>
          <a:prstGeom prst="rect">
            <a:avLst/>
          </a:prstGeom>
        </p:spPr>
      </p:pic>
      <p:pic>
        <p:nvPicPr>
          <p:cNvPr id="16" name="图片 15" descr="by103-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93967" y="4441413"/>
            <a:ext cx="3036972" cy="18533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523875" y="-17462"/>
            <a:ext cx="10972800" cy="1143000"/>
          </a:xfrm>
        </p:spPr>
        <p:txBody>
          <a:bodyPr vert="horz" wrap="square" lIns="91440" tIns="45720" rIns="91440" bIns="45720" anchor="ctr" anchorCtr="0"/>
          <a:lstStyle/>
          <a:p>
            <a:pPr algn="l"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项目进展情况</a:t>
            </a:r>
          </a:p>
        </p:txBody>
      </p:sp>
      <p:sp>
        <p:nvSpPr>
          <p:cNvPr id="32771" name="灯片编号占位符 1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fld>
            <a:endParaRPr lang="zh-CN" altLang="en-US" sz="1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3" name="文本框 6"/>
          <p:cNvSpPr txBox="1"/>
          <p:nvPr/>
        </p:nvSpPr>
        <p:spPr>
          <a:xfrm>
            <a:off x="-67377" y="959447"/>
            <a:ext cx="6453149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 eaLnBrk="1" hangingPunct="1"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等线" panose="02010600030101010101" pitchFamily="2" charset="-122"/>
              </a:rPr>
              <a:t> </a:t>
            </a:r>
            <a:r>
              <a:rPr lang="zh-CN" altLang="en-US" sz="2800" b="1" dirty="0"/>
              <a:t>区块链平台</a:t>
            </a:r>
            <a:endParaRPr lang="zh-CN" altLang="en-US" sz="2800" b="1" dirty="0">
              <a:latin typeface="等线" panose="02010600030101010101" pitchFamily="2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530F23F-9D81-C983-5666-8F6B9ECB0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377" y="1376789"/>
            <a:ext cx="7940842" cy="505125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7056FDA-67AA-25BB-7E0D-AD035C70F7E2}"/>
              </a:ext>
            </a:extLst>
          </p:cNvPr>
          <p:cNvSpPr txBox="1"/>
          <p:nvPr/>
        </p:nvSpPr>
        <p:spPr>
          <a:xfrm>
            <a:off x="7810500" y="1482667"/>
            <a:ext cx="43434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基础层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: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提供区块链的基础数据结构和算法库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核心层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实现了区块链的核心逻辑，核心层分为两大部分：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链核心层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实现区块链的链式数据结构、交易执行引擎和存储驱动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互联核心层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实现区块链的基础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P2P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网络通信、共识机制和区块同步机制</a:t>
            </a: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管理层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实现区块链的管理功能，包括参数配置、账本管理和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AMOP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404040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接口层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面向用户，提供多种协议的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RPC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接口、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SDK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和交互式控制台</a:t>
            </a:r>
          </a:p>
        </p:txBody>
      </p:sp>
    </p:spTree>
    <p:extLst>
      <p:ext uri="{BB962C8B-B14F-4D97-AF65-F5344CB8AC3E}">
        <p14:creationId xmlns:p14="http://schemas.microsoft.com/office/powerpoint/2010/main" val="3660566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>
          <a:xfrm>
            <a:off x="523875" y="-17462"/>
            <a:ext cx="10972800" cy="1143000"/>
          </a:xfrm>
        </p:spPr>
        <p:txBody>
          <a:bodyPr vert="horz" wrap="square" lIns="91440" tIns="45720" rIns="91440" bIns="45720" anchor="ctr" anchorCtr="0"/>
          <a:lstStyle/>
          <a:p>
            <a:pPr algn="l"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任务指标完成情况</a:t>
            </a:r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lang="zh-CN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技术指标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77825" y="1125855"/>
          <a:ext cx="7288530" cy="5140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4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4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指标名称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完成时状态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数据存储容量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提供</a:t>
                      </a:r>
                      <a:r>
                        <a:rPr lang="en-US" altLang="zh-CN"/>
                        <a:t>PB</a:t>
                      </a:r>
                      <a:r>
                        <a:rPr lang="zh-CN" altLang="en-US"/>
                        <a:t>级的数据存储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云平台系统延迟高负荷下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延迟时间不大于</a:t>
                      </a:r>
                      <a:r>
                        <a:rPr lang="en-US" altLang="zh-CN"/>
                        <a:t>3000ms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云平台系统延迟中低负荷下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延迟时间不大于</a:t>
                      </a:r>
                      <a:r>
                        <a:rPr lang="en-US" altLang="zh-CN"/>
                        <a:t>1000</a:t>
                      </a:r>
                      <a:r>
                        <a:rPr lang="en-US" altLang="zh-CN" sz="1800">
                          <a:sym typeface="+mn-ea"/>
                        </a:rPr>
                        <a:t>ms</a:t>
                      </a:r>
                      <a:endParaRPr lang="en-US" alt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区块链可用性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SLA</a:t>
                      </a:r>
                      <a:r>
                        <a:rPr lang="zh-CN" altLang="en-US"/>
                        <a:t>达到</a:t>
                      </a:r>
                      <a:r>
                        <a:rPr lang="en-US" altLang="zh-CN"/>
                        <a:t>99.9%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4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区块链上链数据量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TB</a:t>
                      </a:r>
                      <a:r>
                        <a:rPr lang="zh-CN" altLang="en-US"/>
                        <a:t>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区块链每秒交易次数（</a:t>
                      </a:r>
                      <a:r>
                        <a:rPr lang="en-US" altLang="zh-CN"/>
                        <a:t>TPS</a:t>
                      </a:r>
                      <a:r>
                        <a:rPr lang="zh-CN" altLang="en-US"/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数百次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高峰期内存使用率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不超过</a:t>
                      </a:r>
                      <a:r>
                        <a:rPr lang="en-US" altLang="zh-CN"/>
                        <a:t>85%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平台并发访问量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支撑每秒至少</a:t>
                      </a:r>
                      <a:r>
                        <a:rPr lang="en-US" altLang="zh-CN"/>
                        <a:t>1000</a:t>
                      </a:r>
                      <a:r>
                        <a:rPr lang="zh-CN" altLang="en-US"/>
                        <a:t>以上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稳定性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7*24</a:t>
                      </a:r>
                      <a:r>
                        <a:rPr lang="zh-CN" altLang="en-US"/>
                        <a:t>小时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访问量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zh-CN" altLang="en-US"/>
                        <a:t>亿次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同时在线用户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/>
                        <a:t>10</a:t>
                      </a:r>
                      <a:r>
                        <a:rPr lang="zh-CN" altLang="en-US"/>
                        <a:t>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630" y="991235"/>
            <a:ext cx="3901440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>
          <a:xfrm>
            <a:off x="523875" y="-17462"/>
            <a:ext cx="10972800" cy="1143000"/>
          </a:xfrm>
        </p:spPr>
        <p:txBody>
          <a:bodyPr vert="horz" wrap="square" lIns="91440" tIns="45720" rIns="91440" bIns="45720" anchor="ctr" anchorCtr="0"/>
          <a:lstStyle/>
          <a:p>
            <a:pPr algn="l" eaLnBrk="1" hangingPunct="1"/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任务指标完成情况</a:t>
            </a:r>
            <a:r>
              <a:rPr lang="en-US" altLang="zh-CN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——</a:t>
            </a:r>
            <a:r>
              <a:rPr lang="zh-CN" altLang="en-US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数量、效益指标</a:t>
            </a:r>
          </a:p>
        </p:txBody>
      </p:sp>
      <p:sp>
        <p:nvSpPr>
          <p:cNvPr id="35843" name="灯片编号占位符 1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等线" panose="02010600030101010101" pitchFamily="2" charset="-122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fld>
            <a:endParaRPr lang="zh-CN" altLang="en-US" sz="1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30910" y="1396365"/>
          <a:ext cx="10789285" cy="3108960"/>
        </p:xfrm>
        <a:graphic>
          <a:graphicData uri="http://schemas.openxmlformats.org/drawingml/2006/table">
            <a:tbl>
              <a:tblPr/>
              <a:tblGrid>
                <a:gridCol w="198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2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9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考核指标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数量及说明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实际完成情况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专利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申请数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授权数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申请发明专利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获得授权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标准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团体标准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参与制订《机构养老智慧管理系统建设规范》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新增产品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慢病管理云平台系统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软件著作权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获得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销售收入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3000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万元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3614.62</a:t>
                      </a:r>
                      <a:r>
                        <a:rPr lang="zh-CN" altLang="en-US" sz="24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sym typeface="+mn-ea"/>
                        </a:rPr>
                        <a:t>万元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930910" y="4505325"/>
          <a:ext cx="10780395" cy="914400"/>
        </p:xfrm>
        <a:graphic>
          <a:graphicData uri="http://schemas.openxmlformats.org/drawingml/2006/table">
            <a:tbl>
              <a:tblPr/>
              <a:tblGrid>
                <a:gridCol w="2015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6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税收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337.5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万元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436.36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万元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就业人员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40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eaLnBrk="0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120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人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43185377-f85a-4c89-a302-3874c93f8f63"/>
  <p:tag name="COMMONDATA" val="eyJoZGlkIjoiMjRhMTJhZjJiYzhjYzNjMDk3MDA2MzljNDcyYjliYW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588ffbc-88ac-486e-805a-33556c14f84d}"/>
  <p:tag name="TABLE_ENDDRAG_ORIGIN_RECT" val="861*319"/>
  <p:tag name="TABLE_ENDDRAG_RECT" val="24*88*861*31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5169c9b-f047-4f06-8b65-7286f0528964}"/>
  <p:tag name="TABLE_ENDDRAG_ORIGIN_RECT" val="788*233"/>
  <p:tag name="TABLE_ENDDRAG_RECT" val="87*163*788*2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f956a91-bf34-443c-ba02-4c512596e9ab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bee531f-675a-40c6-866d-6f939749223a}"/>
  <p:tag name="TABLE_ENDDRAG_ORIGIN_RECT" val="559*357"/>
  <p:tag name="TABLE_ENDDRAG_RECT" val="57*126*559*3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ecada52-f5d3-4e82-8bec-087a127d60f2}"/>
  <p:tag name="TABLE_ENDDRAG_ORIGIN_RECT" val="464*368"/>
  <p:tag name="TABLE_ENDDRAG_RECT" val="15*126*464*36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fa57790-ed5c-43da-a5a8-a36e64ba9044}"/>
  <p:tag name="TABLE_ENDDRAG_ORIGIN_RECT" val="449*379"/>
  <p:tag name="TABLE_ENDDRAG_RECT" val="484*111*449*37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5c134eb-f6bf-4c71-bfa0-4721f077d87a}"/>
  <p:tag name="TABLE_ENDDRAG_ORIGIN_RECT" val="863*350"/>
  <p:tag name="TABLE_ENDDRAG_RECT" val="57*106*863*35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1112502-278f-464f-a76f-5e00b687e40b}"/>
  <p:tag name="TABLE_ENDDRAG_ORIGIN_RECT" val="647*371"/>
  <p:tag name="TABLE_ENDDRAG_RECT" val="160*112*647*37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1109</Words>
  <Application>Microsoft Office PowerPoint</Application>
  <PresentationFormat>宽屏</PresentationFormat>
  <Paragraphs>425</Paragraphs>
  <Slides>15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Lato</vt:lpstr>
      <vt:lpstr>仿宋</vt:lpstr>
      <vt:lpstr>华文隶书</vt:lpstr>
      <vt:lpstr>Calibri</vt:lpstr>
      <vt:lpstr>微软雅黑</vt:lpstr>
      <vt:lpstr>禹卫书法行书简体</vt:lpstr>
      <vt:lpstr>Wingdings</vt:lpstr>
      <vt:lpstr>Times New Roman</vt:lpstr>
      <vt:lpstr>等线</vt:lpstr>
      <vt:lpstr>Office 主题​​</vt:lpstr>
      <vt:lpstr>1_Office 主题​​</vt:lpstr>
      <vt:lpstr>科技创新引领项目综合绩效评价会</vt:lpstr>
      <vt:lpstr>项目简介</vt:lpstr>
      <vt:lpstr>CONTENTS</vt:lpstr>
      <vt:lpstr>PART  01</vt:lpstr>
      <vt:lpstr>项目进展情况</vt:lpstr>
      <vt:lpstr>项目进展情况</vt:lpstr>
      <vt:lpstr>项目进展情况</vt:lpstr>
      <vt:lpstr>任务指标完成情况——技术指标</vt:lpstr>
      <vt:lpstr>任务指标完成情况——数量、效益指标</vt:lpstr>
      <vt:lpstr>任务指标完成情况</vt:lpstr>
      <vt:lpstr>任务指标完成情况</vt:lpstr>
      <vt:lpstr>任务指标完成情况</vt:lpstr>
      <vt:lpstr>PART  02</vt:lpstr>
      <vt:lpstr>经费支出情况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演讲主题</dc:subject>
  <dc:creator>Liyang</dc:creator>
  <cp:lastModifiedBy>任 强</cp:lastModifiedBy>
  <cp:revision>525</cp:revision>
  <dcterms:created xsi:type="dcterms:W3CDTF">2017-03-06T03:14:00Z</dcterms:created>
  <dcterms:modified xsi:type="dcterms:W3CDTF">2022-11-15T03:36:39Z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DBC0A9B2C76248889015D50E239B16C5</vt:lpwstr>
  </property>
</Properties>
</file>